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59" r:id="rId6"/>
    <p:sldId id="267" r:id="rId7"/>
    <p:sldId id="260" r:id="rId8"/>
    <p:sldId id="266" r:id="rId9"/>
    <p:sldId id="262" r:id="rId10"/>
    <p:sldId id="263" r:id="rId11"/>
    <p:sldId id="265" r:id="rId12"/>
    <p:sldId id="264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7" autoAdjust="0"/>
    <p:restoredTop sz="94660"/>
  </p:normalViewPr>
  <p:slideViewPr>
    <p:cSldViewPr>
      <p:cViewPr varScale="1">
        <p:scale>
          <a:sx n="58" d="100"/>
          <a:sy n="58" d="100"/>
        </p:scale>
        <p:origin x="-72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AF68-A168-4B4F-87D3-DCFC999259F9}" type="datetimeFigureOut">
              <a:rPr lang="en-US" smtClean="0"/>
              <a:pPr/>
              <a:t>9/22/2009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4A78-144C-4D78-8383-460D98025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AF68-A168-4B4F-87D3-DCFC999259F9}" type="datetimeFigureOut">
              <a:rPr lang="en-US" smtClean="0"/>
              <a:pPr/>
              <a:t>9/22/2009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4A78-144C-4D78-8383-460D98025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AF68-A168-4B4F-87D3-DCFC999259F9}" type="datetimeFigureOut">
              <a:rPr lang="en-US" smtClean="0"/>
              <a:pPr/>
              <a:t>9/22/2009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4A78-144C-4D78-8383-460D98025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AF68-A168-4B4F-87D3-DCFC999259F9}" type="datetimeFigureOut">
              <a:rPr lang="en-US" smtClean="0"/>
              <a:pPr/>
              <a:t>9/22/2009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4A78-144C-4D78-8383-460D98025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AF68-A168-4B4F-87D3-DCFC999259F9}" type="datetimeFigureOut">
              <a:rPr lang="en-US" smtClean="0"/>
              <a:pPr/>
              <a:t>9/22/2009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4A78-144C-4D78-8383-460D98025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AF68-A168-4B4F-87D3-DCFC999259F9}" type="datetimeFigureOut">
              <a:rPr lang="en-US" smtClean="0"/>
              <a:pPr/>
              <a:t>9/22/2009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4A78-144C-4D78-8383-460D98025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AF68-A168-4B4F-87D3-DCFC999259F9}" type="datetimeFigureOut">
              <a:rPr lang="en-US" smtClean="0"/>
              <a:pPr/>
              <a:t>9/22/2009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4A78-144C-4D78-8383-460D98025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AF68-A168-4B4F-87D3-DCFC999259F9}" type="datetimeFigureOut">
              <a:rPr lang="en-US" smtClean="0"/>
              <a:pPr/>
              <a:t>9/22/2009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004A78-144C-4D78-8383-460D98025A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AF68-A168-4B4F-87D3-DCFC999259F9}" type="datetimeFigureOut">
              <a:rPr lang="en-US" smtClean="0"/>
              <a:pPr/>
              <a:t>9/22/2009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4A78-144C-4D78-8383-460D98025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AF68-A168-4B4F-87D3-DCFC999259F9}" type="datetimeFigureOut">
              <a:rPr lang="en-US" smtClean="0"/>
              <a:pPr/>
              <a:t>9/22/2009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89004A78-144C-4D78-8383-460D98025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0897AF68-A168-4B4F-87D3-DCFC999259F9}" type="datetimeFigureOut">
              <a:rPr lang="en-US" smtClean="0"/>
              <a:pPr/>
              <a:t>9/22/2009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4A78-144C-4D78-8383-460D98025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897AF68-A168-4B4F-87D3-DCFC999259F9}" type="datetimeFigureOut">
              <a:rPr lang="en-US" smtClean="0"/>
              <a:pPr/>
              <a:t>9/22/2009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9004A78-144C-4D78-8383-460D98025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flux88.com/" TargetMode="External"/><Relationship Id="rId2" Type="http://schemas.openxmlformats.org/officeDocument/2006/relationships/hyperlink" Target="mailto:ben@scheirman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twitter.com/subdigital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rake.info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github.com/JeremySkinner/Phanto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github.com/JamesKovacs/Psake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jetbrains.com/TeamCity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bit.ly/mvcinaction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nant.sf.net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Build Automation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Ben Scheirman</a:t>
            </a:r>
          </a:p>
          <a:p>
            <a:r>
              <a:rPr lang="en-US" dirty="0" smtClean="0"/>
              <a:t>Principal Consultant – </a:t>
            </a:r>
            <a:r>
              <a:rPr lang="en-US" dirty="0" err="1" smtClean="0"/>
              <a:t>Sogeti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ben@scheirman.com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http://flux88.com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http://twitter.com/subdigital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http://rake.info</a:t>
            </a:r>
            <a:endParaRPr lang="en-US" dirty="0" smtClean="0"/>
          </a:p>
          <a:p>
            <a:r>
              <a:rPr lang="en-US" dirty="0" smtClean="0"/>
              <a:t>Ruby ‘make’</a:t>
            </a:r>
          </a:p>
          <a:p>
            <a:r>
              <a:rPr lang="en-US" dirty="0" smtClean="0"/>
              <a:t>Can leverage </a:t>
            </a:r>
            <a:r>
              <a:rPr lang="en-US" dirty="0" err="1" smtClean="0"/>
              <a:t>IronRuby</a:t>
            </a:r>
            <a:endParaRPr lang="en-US" dirty="0" smtClean="0"/>
          </a:p>
          <a:p>
            <a:r>
              <a:rPr lang="en-US" dirty="0" smtClean="0"/>
              <a:t>Expressive, Concise DSL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Phantom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Boo based</a:t>
            </a:r>
          </a:p>
          <a:p>
            <a:pPr lvl="1"/>
            <a:r>
              <a:rPr lang="en-US" dirty="0" smtClean="0"/>
              <a:t>Boo is a CLI compliant .NET language</a:t>
            </a:r>
          </a:p>
          <a:p>
            <a:pPr lvl="1"/>
            <a:r>
              <a:rPr lang="en-US" dirty="0" smtClean="0"/>
              <a:t>It looks kind of like Python</a:t>
            </a:r>
          </a:p>
          <a:p>
            <a:r>
              <a:rPr lang="en-US" dirty="0" smtClean="0"/>
              <a:t>Simple DSL for builds</a:t>
            </a:r>
          </a:p>
          <a:p>
            <a:r>
              <a:rPr lang="en-US" sz="2800" dirty="0" smtClean="0">
                <a:hlinkClick r:id="rId2"/>
              </a:rPr>
              <a:t>http://github.com/JeremySkinner/Phantom</a:t>
            </a:r>
            <a:endParaRPr lang="en-US" sz="2800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Psake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Pronounced Sake (</a:t>
            </a:r>
            <a:r>
              <a:rPr lang="en-US" dirty="0" err="1" smtClean="0"/>
              <a:t>mmmmmmmm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PowerShell</a:t>
            </a:r>
            <a:r>
              <a:rPr lang="en-US" dirty="0" smtClean="0"/>
              <a:t> ‘make’</a:t>
            </a:r>
          </a:p>
          <a:p>
            <a:r>
              <a:rPr lang="en-US" dirty="0" smtClean="0">
                <a:hlinkClick r:id="rId2"/>
              </a:rPr>
              <a:t>http://github.com/JamesKovacs/Psake</a:t>
            </a: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Databases</a:t>
            </a:r>
            <a:endParaRPr lang="en-US" dirty="0"/>
          </a:p>
        </p:txBody>
      </p:sp>
      <p:sp>
        <p:nvSpPr>
          <p:cNvPr id="3" name="Flowchart: Magnetic Disk 2"/>
          <p:cNvSpPr/>
          <p:nvPr/>
        </p:nvSpPr>
        <p:spPr>
          <a:xfrm>
            <a:off x="3733800" y="1828800"/>
            <a:ext cx="1752600" cy="21336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78" name="laptop"/>
          <p:cNvSpPr>
            <a:spLocks noEditPoints="1" noChangeArrowheads="1"/>
          </p:cNvSpPr>
          <p:nvPr/>
        </p:nvSpPr>
        <p:spPr bwMode="auto">
          <a:xfrm>
            <a:off x="762000" y="2828926"/>
            <a:ext cx="1357312" cy="1021556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laptop"/>
          <p:cNvSpPr>
            <a:spLocks noEditPoints="1" noChangeArrowheads="1"/>
          </p:cNvSpPr>
          <p:nvPr/>
        </p:nvSpPr>
        <p:spPr bwMode="auto">
          <a:xfrm>
            <a:off x="1981200" y="5334000"/>
            <a:ext cx="1357312" cy="1021556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aptop"/>
          <p:cNvSpPr>
            <a:spLocks noEditPoints="1" noChangeArrowheads="1"/>
          </p:cNvSpPr>
          <p:nvPr/>
        </p:nvSpPr>
        <p:spPr bwMode="auto">
          <a:xfrm>
            <a:off x="5029200" y="5410200"/>
            <a:ext cx="1357312" cy="1021556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aptop"/>
          <p:cNvSpPr>
            <a:spLocks noEditPoints="1" noChangeArrowheads="1"/>
          </p:cNvSpPr>
          <p:nvPr/>
        </p:nvSpPr>
        <p:spPr bwMode="auto">
          <a:xfrm>
            <a:off x="6553200" y="3505200"/>
            <a:ext cx="1357312" cy="1021556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9" name="Straight Arrow Connector 8"/>
          <p:cNvCxnSpPr>
            <a:endCxn id="3" idx="2"/>
          </p:cNvCxnSpPr>
          <p:nvPr/>
        </p:nvCxnSpPr>
        <p:spPr>
          <a:xfrm flipV="1">
            <a:off x="1981200" y="2895600"/>
            <a:ext cx="17526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 flipH="1" flipV="1">
            <a:off x="2857500" y="4076700"/>
            <a:ext cx="1219200" cy="1143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6200000" flipV="1">
            <a:off x="5067300" y="4457700"/>
            <a:ext cx="11430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>
            <a:off x="5562600" y="3429000"/>
            <a:ext cx="11430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&quot;No&quot; Symbol 16"/>
          <p:cNvSpPr/>
          <p:nvPr/>
        </p:nvSpPr>
        <p:spPr>
          <a:xfrm>
            <a:off x="1905000" y="1524000"/>
            <a:ext cx="5791200" cy="5029200"/>
          </a:xfrm>
          <a:prstGeom prst="noSmoking">
            <a:avLst>
              <a:gd name="adj" fmla="val 10308"/>
            </a:avLst>
          </a:prstGeom>
          <a:solidFill>
            <a:srgbClr val="C00000"/>
          </a:solidFill>
          <a:ln>
            <a:solidFill>
              <a:schemeClr val="bg1">
                <a:lumMod val="95000"/>
                <a:lumOff val="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lowchart: Magnetic Disk 16"/>
          <p:cNvSpPr/>
          <p:nvPr/>
        </p:nvSpPr>
        <p:spPr>
          <a:xfrm>
            <a:off x="7391400" y="3932583"/>
            <a:ext cx="838200" cy="1020417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lowchart: Magnetic Disk 15"/>
          <p:cNvSpPr/>
          <p:nvPr/>
        </p:nvSpPr>
        <p:spPr>
          <a:xfrm>
            <a:off x="5867400" y="5761383"/>
            <a:ext cx="838200" cy="1020417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Magnetic Disk 14"/>
          <p:cNvSpPr/>
          <p:nvPr/>
        </p:nvSpPr>
        <p:spPr>
          <a:xfrm>
            <a:off x="2819400" y="5715000"/>
            <a:ext cx="838200" cy="1020417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304800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Databases</a:t>
            </a:r>
            <a:endParaRPr kumimoji="0" lang="en-US" sz="4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Flowchart: Magnetic Disk 3"/>
          <p:cNvSpPr/>
          <p:nvPr/>
        </p:nvSpPr>
        <p:spPr>
          <a:xfrm>
            <a:off x="1676400" y="3124200"/>
            <a:ext cx="838200" cy="1020417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aptop"/>
          <p:cNvSpPr>
            <a:spLocks noEditPoints="1" noChangeArrowheads="1"/>
          </p:cNvSpPr>
          <p:nvPr/>
        </p:nvSpPr>
        <p:spPr bwMode="auto">
          <a:xfrm>
            <a:off x="762000" y="2828926"/>
            <a:ext cx="1357312" cy="1021556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laptop"/>
          <p:cNvSpPr>
            <a:spLocks noEditPoints="1" noChangeArrowheads="1"/>
          </p:cNvSpPr>
          <p:nvPr/>
        </p:nvSpPr>
        <p:spPr bwMode="auto">
          <a:xfrm>
            <a:off x="1981200" y="5334000"/>
            <a:ext cx="1357312" cy="1021556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aptop"/>
          <p:cNvSpPr>
            <a:spLocks noEditPoints="1" noChangeArrowheads="1"/>
          </p:cNvSpPr>
          <p:nvPr/>
        </p:nvSpPr>
        <p:spPr bwMode="auto">
          <a:xfrm>
            <a:off x="5029200" y="5410200"/>
            <a:ext cx="1357312" cy="1021556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aptop"/>
          <p:cNvSpPr>
            <a:spLocks noEditPoints="1" noChangeArrowheads="1"/>
          </p:cNvSpPr>
          <p:nvPr/>
        </p:nvSpPr>
        <p:spPr bwMode="auto">
          <a:xfrm>
            <a:off x="6553200" y="3505200"/>
            <a:ext cx="1357312" cy="1021556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Migration Frameworks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04800" y="1642461"/>
          <a:ext cx="8534400" cy="4834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/>
                <a:gridCol w="3886200"/>
                <a:gridCol w="3810000"/>
              </a:tblGrid>
              <a:tr h="6289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Migrations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SQL</a:t>
                      </a:r>
                      <a:endParaRPr lang="en-US" dirty="0"/>
                    </a:p>
                  </a:txBody>
                  <a:tcPr/>
                </a:tc>
              </a:tr>
              <a:tr h="51010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0001_Initial_Schema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CREATE TABLE Users …</a:t>
                      </a:r>
                      <a:endParaRPr lang="en-US" dirty="0"/>
                    </a:p>
                  </a:txBody>
                  <a:tcPr/>
                </a:tc>
              </a:tr>
              <a:tr h="88045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0002_Add_Blog_Table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CREATE TABLE Blogs…</a:t>
                      </a:r>
                    </a:p>
                    <a:p>
                      <a:r>
                        <a:rPr lang="en-US" dirty="0" smtClean="0"/>
                        <a:t>CREATE TABLE Posts…</a:t>
                      </a:r>
                      <a:endParaRPr lang="en-US" dirty="0"/>
                    </a:p>
                  </a:txBody>
                  <a:tcPr/>
                </a:tc>
              </a:tr>
              <a:tr h="880459">
                <a:tc>
                  <a:txBody>
                    <a:bodyPr/>
                    <a:lstStyle/>
                    <a:p>
                      <a:r>
                        <a:rPr lang="en-US" dirty="0" smtClean="0">
                          <a:sym typeface="Wingdings" pitchFamily="2" charset="2"/>
                        </a:rPr>
                        <a:t>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0003_Add_Comments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CREATE TABLE Comments</a:t>
                      </a:r>
                    </a:p>
                    <a:p>
                      <a:r>
                        <a:rPr lang="en-US" dirty="0" smtClean="0"/>
                        <a:t>+ FK to Posts</a:t>
                      </a:r>
                      <a:endParaRPr lang="en-US" dirty="0"/>
                    </a:p>
                  </a:txBody>
                  <a:tcPr/>
                </a:tc>
              </a:tr>
              <a:tr h="88045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0003_Add_Date_Updated_to_Posts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Add column NULLABLE</a:t>
                      </a:r>
                    </a:p>
                    <a:p>
                      <a:r>
                        <a:rPr lang="en-US" dirty="0" smtClean="0"/>
                        <a:t>Seed with data</a:t>
                      </a:r>
                      <a:r>
                        <a:rPr lang="en-US" baseline="0" dirty="0" smtClean="0"/>
                        <a:t> (</a:t>
                      </a:r>
                      <a:r>
                        <a:rPr lang="en-US" baseline="0" dirty="0" err="1" smtClean="0"/>
                        <a:t>getdate</a:t>
                      </a:r>
                      <a:r>
                        <a:rPr lang="en-US" baseline="0" dirty="0" smtClean="0"/>
                        <a:t>())</a:t>
                      </a:r>
                    </a:p>
                    <a:p>
                      <a:r>
                        <a:rPr lang="en-US" baseline="0" dirty="0" smtClean="0"/>
                        <a:t>Add NOT NULL constraint</a:t>
                      </a:r>
                      <a:endParaRPr lang="en-US" dirty="0"/>
                    </a:p>
                  </a:txBody>
                  <a:tcPr/>
                </a:tc>
              </a:tr>
              <a:tr h="51010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0004_some_other_migration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</a:tr>
              <a:tr h="51010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Migration Frameworks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529716"/>
            <a:ext cx="8153400" cy="2062103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&gt; migration run</a:t>
            </a:r>
          </a:p>
          <a:p>
            <a:r>
              <a:rPr lang="en-US" sz="3200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  --&gt;Migrating to Version 4</a:t>
            </a:r>
          </a:p>
          <a:p>
            <a:r>
              <a:rPr lang="en-US" sz="3200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  --&gt;Migrating to Version 5</a:t>
            </a:r>
          </a:p>
          <a:p>
            <a:r>
              <a:rPr lang="en-US" sz="3200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  --&gt;Done!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3887212"/>
            <a:ext cx="8153400" cy="255454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&gt; migration run 2</a:t>
            </a:r>
          </a:p>
          <a:p>
            <a:r>
              <a:rPr lang="en-US" sz="3200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  --&gt;Migrating down to Version 4</a:t>
            </a:r>
          </a:p>
          <a:p>
            <a:r>
              <a:rPr lang="en-US" sz="3200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  --&gt;Migrating down to Version 3</a:t>
            </a:r>
          </a:p>
          <a:p>
            <a:r>
              <a:rPr lang="en-US" sz="3200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 </a:t>
            </a:r>
            <a:r>
              <a:rPr lang="en-US" sz="3200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 --&gt;Migrating down to Version 2</a:t>
            </a:r>
          </a:p>
          <a:p>
            <a:r>
              <a:rPr lang="en-US" sz="3200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  --&gt;Done!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Migration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3048000"/>
            <a:ext cx="8153400" cy="369331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[Migration(6)]</a:t>
            </a:r>
          </a:p>
          <a:p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Public class _0006_add_gravatar: Migration</a:t>
            </a:r>
          </a:p>
          <a:p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{</a:t>
            </a:r>
          </a:p>
          <a:p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    public override void Up() {</a:t>
            </a:r>
          </a:p>
          <a:p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	</a:t>
            </a:r>
            <a:r>
              <a:rPr lang="en-US" b="1" dirty="0" err="1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Database.AddColumn</a:t>
            </a:r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(“Comments”, “</a:t>
            </a:r>
            <a:r>
              <a:rPr lang="en-US" b="1" dirty="0" err="1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gravatar</a:t>
            </a:r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”, 			</a:t>
            </a:r>
            <a:r>
              <a:rPr lang="en-US" b="1" dirty="0" err="1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DbType.String</a:t>
            </a:r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, 50, </a:t>
            </a:r>
            <a:r>
              <a:rPr lang="en-US" b="1" dirty="0" err="1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ColumnProperties.Null</a:t>
            </a:r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);</a:t>
            </a:r>
          </a:p>
          <a:p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    }</a:t>
            </a:r>
          </a:p>
          <a:p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	</a:t>
            </a:r>
            <a:endParaRPr lang="en-US" b="1" dirty="0" smtClean="0">
              <a:solidFill>
                <a:schemeClr val="tx1">
                  <a:lumMod val="65000"/>
                </a:schemeClr>
              </a:solidFill>
              <a:latin typeface="Andale Mono" pitchFamily="49" charset="0"/>
            </a:endParaRPr>
          </a:p>
          <a:p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    public override void Down() {</a:t>
            </a:r>
          </a:p>
          <a:p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	</a:t>
            </a:r>
            <a:r>
              <a:rPr lang="en-US" b="1" dirty="0" err="1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Database.RemoveColumn</a:t>
            </a:r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(“Comments”, 				“</a:t>
            </a:r>
            <a:r>
              <a:rPr lang="en-US" b="1" dirty="0" err="1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gravatar</a:t>
            </a:r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”);</a:t>
            </a:r>
          </a:p>
          <a:p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    }</a:t>
            </a:r>
          </a:p>
          <a:p>
            <a:r>
              <a:rPr lang="en-US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}</a:t>
            </a:r>
            <a:endParaRPr lang="en-US" b="1" dirty="0" smtClean="0">
              <a:solidFill>
                <a:schemeClr val="tx1">
                  <a:lumMod val="65000"/>
                </a:schemeClr>
              </a:solidFill>
              <a:latin typeface="Andale Mono" pitchFamily="49" charset="0"/>
            </a:endParaRPr>
          </a:p>
        </p:txBody>
      </p:sp>
      <p:sp>
        <p:nvSpPr>
          <p:cNvPr id="5" name="Curved Right Arrow 4"/>
          <p:cNvSpPr/>
          <p:nvPr/>
        </p:nvSpPr>
        <p:spPr>
          <a:xfrm>
            <a:off x="0" y="2286000"/>
            <a:ext cx="838200" cy="20574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295400"/>
            <a:ext cx="8153400" cy="156966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&gt; migration create </a:t>
            </a:r>
            <a:r>
              <a:rPr lang="en-US" sz="3200" b="1" dirty="0" err="1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add_gravatar</a:t>
            </a:r>
            <a:endParaRPr lang="en-US" sz="3200" b="1" dirty="0" smtClean="0">
              <a:solidFill>
                <a:schemeClr val="tx1">
                  <a:lumMod val="65000"/>
                </a:schemeClr>
              </a:solidFill>
              <a:latin typeface="Andale Mono" pitchFamily="49" charset="0"/>
            </a:endParaRPr>
          </a:p>
          <a:p>
            <a:r>
              <a:rPr lang="en-US" sz="3200" b="1" dirty="0" smtClean="0">
                <a:solidFill>
                  <a:schemeClr val="tx1">
                    <a:lumMod val="65000"/>
                  </a:schemeClr>
                </a:solidFill>
                <a:latin typeface="Andale Mono" pitchFamily="49" charset="0"/>
              </a:rPr>
              <a:t>  --&gt; Creating migration          0006_add_gravatar.cs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Continuous Integration</a:t>
            </a:r>
            <a:endParaRPr lang="en-US" dirty="0"/>
          </a:p>
        </p:txBody>
      </p:sp>
      <p:sp>
        <p:nvSpPr>
          <p:cNvPr id="25602" name="tower"/>
          <p:cNvSpPr>
            <a:spLocks noEditPoints="1" noChangeArrowheads="1"/>
          </p:cNvSpPr>
          <p:nvPr/>
        </p:nvSpPr>
        <p:spPr bwMode="auto">
          <a:xfrm>
            <a:off x="914400" y="2286000"/>
            <a:ext cx="904875" cy="1809750"/>
          </a:xfrm>
          <a:custGeom>
            <a:avLst/>
            <a:gdLst>
              <a:gd name="T0" fmla="*/ 0 w 21600"/>
              <a:gd name="T1" fmla="*/ 2184 h 21600"/>
              <a:gd name="T2" fmla="*/ 6664 w 21600"/>
              <a:gd name="T3" fmla="*/ 0 h 21600"/>
              <a:gd name="T4" fmla="*/ 10800 w 21600"/>
              <a:gd name="T5" fmla="*/ 0 h 21600"/>
              <a:gd name="T6" fmla="*/ 21600 w 21600"/>
              <a:gd name="T7" fmla="*/ 0 h 21600"/>
              <a:gd name="T8" fmla="*/ 21600 w 21600"/>
              <a:gd name="T9" fmla="*/ 11649 h 21600"/>
              <a:gd name="T10" fmla="*/ 21600 w 21600"/>
              <a:gd name="T11" fmla="*/ 19416 h 21600"/>
              <a:gd name="T12" fmla="*/ 15166 w 21600"/>
              <a:gd name="T13" fmla="*/ 21600 h 21600"/>
              <a:gd name="T14" fmla="*/ 10570 w 21600"/>
              <a:gd name="T15" fmla="*/ 21600 h 21600"/>
              <a:gd name="T16" fmla="*/ 0 w 21600"/>
              <a:gd name="T17" fmla="*/ 21600 h 21600"/>
              <a:gd name="T18" fmla="*/ 0 w 21600"/>
              <a:gd name="T19" fmla="*/ 11528 h 21600"/>
              <a:gd name="T20" fmla="*/ 459 w 21600"/>
              <a:gd name="T21" fmla="*/ 22540 h 21600"/>
              <a:gd name="T22" fmla="*/ 21485 w 21600"/>
              <a:gd name="T23" fmla="*/ 270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0" y="2184"/>
                </a:moveTo>
                <a:lnTo>
                  <a:pt x="6664" y="0"/>
                </a:lnTo>
                <a:lnTo>
                  <a:pt x="10800" y="0"/>
                </a:lnTo>
                <a:lnTo>
                  <a:pt x="21600" y="0"/>
                </a:lnTo>
                <a:lnTo>
                  <a:pt x="21600" y="11649"/>
                </a:lnTo>
                <a:lnTo>
                  <a:pt x="21600" y="19416"/>
                </a:lnTo>
                <a:lnTo>
                  <a:pt x="15166" y="21600"/>
                </a:lnTo>
                <a:lnTo>
                  <a:pt x="10570" y="21600"/>
                </a:lnTo>
                <a:lnTo>
                  <a:pt x="0" y="21600"/>
                </a:lnTo>
                <a:lnTo>
                  <a:pt x="0" y="11528"/>
                </a:lnTo>
                <a:lnTo>
                  <a:pt x="0" y="2184"/>
                </a:lnTo>
                <a:close/>
              </a:path>
              <a:path w="21600" h="21600" extrusionOk="0">
                <a:moveTo>
                  <a:pt x="0" y="2184"/>
                </a:moveTo>
                <a:lnTo>
                  <a:pt x="0" y="2184"/>
                </a:lnTo>
                <a:lnTo>
                  <a:pt x="14706" y="2184"/>
                </a:lnTo>
                <a:lnTo>
                  <a:pt x="21600" y="0"/>
                </a:lnTo>
                <a:moveTo>
                  <a:pt x="0" y="2184"/>
                </a:moveTo>
                <a:lnTo>
                  <a:pt x="14706" y="2184"/>
                </a:lnTo>
                <a:lnTo>
                  <a:pt x="14706" y="5339"/>
                </a:lnTo>
                <a:lnTo>
                  <a:pt x="14706" y="17474"/>
                </a:lnTo>
                <a:lnTo>
                  <a:pt x="14706" y="21600"/>
                </a:lnTo>
                <a:moveTo>
                  <a:pt x="1149" y="3034"/>
                </a:moveTo>
                <a:lnTo>
                  <a:pt x="13328" y="3034"/>
                </a:lnTo>
                <a:lnTo>
                  <a:pt x="13328" y="3519"/>
                </a:lnTo>
                <a:lnTo>
                  <a:pt x="1149" y="3519"/>
                </a:lnTo>
                <a:lnTo>
                  <a:pt x="1149" y="3034"/>
                </a:lnTo>
                <a:moveTo>
                  <a:pt x="1149" y="4490"/>
                </a:moveTo>
                <a:lnTo>
                  <a:pt x="13328" y="4490"/>
                </a:lnTo>
                <a:lnTo>
                  <a:pt x="13328" y="4854"/>
                </a:lnTo>
                <a:lnTo>
                  <a:pt x="1149" y="4854"/>
                </a:lnTo>
                <a:lnTo>
                  <a:pt x="1149" y="4490"/>
                </a:lnTo>
                <a:moveTo>
                  <a:pt x="1149" y="5946"/>
                </a:moveTo>
                <a:lnTo>
                  <a:pt x="13328" y="5946"/>
                </a:lnTo>
                <a:lnTo>
                  <a:pt x="13328" y="6310"/>
                </a:lnTo>
                <a:lnTo>
                  <a:pt x="1149" y="6310"/>
                </a:lnTo>
                <a:lnTo>
                  <a:pt x="1149" y="5946"/>
                </a:ln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lowchart: Magnetic Disk 3"/>
          <p:cNvSpPr/>
          <p:nvPr/>
        </p:nvSpPr>
        <p:spPr>
          <a:xfrm>
            <a:off x="5715000" y="1676400"/>
            <a:ext cx="2057400" cy="1219200"/>
          </a:xfrm>
          <a:prstGeom prst="flowChartMagneticDisk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Source Code</a:t>
            </a:r>
          </a:p>
          <a:p>
            <a:pPr algn="ctr"/>
            <a:r>
              <a:rPr lang="en-US" b="1" dirty="0" smtClean="0"/>
              <a:t>Repository</a:t>
            </a:r>
            <a:endParaRPr lang="en-US" b="1" dirty="0"/>
          </a:p>
        </p:txBody>
      </p:sp>
      <p:sp>
        <p:nvSpPr>
          <p:cNvPr id="5" name="Right Arrow 4"/>
          <p:cNvSpPr/>
          <p:nvPr/>
        </p:nvSpPr>
        <p:spPr>
          <a:xfrm rot="21011853">
            <a:off x="2470825" y="2292019"/>
            <a:ext cx="26670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Watches for changes</a:t>
            </a:r>
            <a:endParaRPr lang="en-US" dirty="0"/>
          </a:p>
        </p:txBody>
      </p:sp>
      <p:sp>
        <p:nvSpPr>
          <p:cNvPr id="25603" name="laptop"/>
          <p:cNvSpPr>
            <a:spLocks noEditPoints="1" noChangeArrowheads="1"/>
          </p:cNvSpPr>
          <p:nvPr/>
        </p:nvSpPr>
        <p:spPr bwMode="auto">
          <a:xfrm>
            <a:off x="6248400" y="5876925"/>
            <a:ext cx="971550" cy="523875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Flowchart: Magnetic Disk 6"/>
          <p:cNvSpPr/>
          <p:nvPr/>
        </p:nvSpPr>
        <p:spPr>
          <a:xfrm>
            <a:off x="1371600" y="3657600"/>
            <a:ext cx="609600" cy="7620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16200000">
            <a:off x="5619750" y="4095750"/>
            <a:ext cx="23241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Commits code</a:t>
            </a:r>
            <a:endParaRPr lang="en-US" dirty="0"/>
          </a:p>
        </p:txBody>
      </p:sp>
      <p:sp>
        <p:nvSpPr>
          <p:cNvPr id="10" name="Left Arrow 9"/>
          <p:cNvSpPr/>
          <p:nvPr/>
        </p:nvSpPr>
        <p:spPr>
          <a:xfrm rot="21023175">
            <a:off x="2326621" y="2554254"/>
            <a:ext cx="3276600" cy="762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Pulls down code</a:t>
            </a:r>
            <a:endParaRPr lang="en-US" dirty="0"/>
          </a:p>
        </p:txBody>
      </p:sp>
      <p:sp>
        <p:nvSpPr>
          <p:cNvPr id="11" name="Curved Down Arrow 10"/>
          <p:cNvSpPr/>
          <p:nvPr/>
        </p:nvSpPr>
        <p:spPr>
          <a:xfrm>
            <a:off x="6705600" y="5791200"/>
            <a:ext cx="838200" cy="381000"/>
          </a:xfrm>
          <a:prstGeom prst="curvedDown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urved Down Arrow 11"/>
          <p:cNvSpPr/>
          <p:nvPr/>
        </p:nvSpPr>
        <p:spPr>
          <a:xfrm>
            <a:off x="1524000" y="4114800"/>
            <a:ext cx="838200" cy="381000"/>
          </a:xfrm>
          <a:prstGeom prst="curvedDown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laptop"/>
          <p:cNvSpPr>
            <a:spLocks noEditPoints="1" noChangeArrowheads="1"/>
          </p:cNvSpPr>
          <p:nvPr/>
        </p:nvSpPr>
        <p:spPr bwMode="auto">
          <a:xfrm>
            <a:off x="3810000" y="5943600"/>
            <a:ext cx="971550" cy="523875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" name="laptop"/>
          <p:cNvSpPr>
            <a:spLocks noEditPoints="1" noChangeArrowheads="1"/>
          </p:cNvSpPr>
          <p:nvPr/>
        </p:nvSpPr>
        <p:spPr bwMode="auto">
          <a:xfrm>
            <a:off x="2514600" y="5943600"/>
            <a:ext cx="971550" cy="523875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" name="laptop"/>
          <p:cNvSpPr>
            <a:spLocks noEditPoints="1" noChangeArrowheads="1"/>
          </p:cNvSpPr>
          <p:nvPr/>
        </p:nvSpPr>
        <p:spPr bwMode="auto">
          <a:xfrm>
            <a:off x="1085850" y="5943600"/>
            <a:ext cx="971550" cy="523875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" name="Right Arrow 15"/>
          <p:cNvSpPr/>
          <p:nvPr/>
        </p:nvSpPr>
        <p:spPr>
          <a:xfrm rot="1155189">
            <a:off x="2808605" y="4517825"/>
            <a:ext cx="3453796" cy="500891"/>
          </a:xfrm>
          <a:prstGeom prst="righ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ight Arrow 16"/>
          <p:cNvSpPr/>
          <p:nvPr/>
        </p:nvSpPr>
        <p:spPr>
          <a:xfrm rot="2991299">
            <a:off x="1820786" y="4983162"/>
            <a:ext cx="1435146" cy="500891"/>
          </a:xfrm>
          <a:prstGeom prst="righ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ight Arrow 17"/>
          <p:cNvSpPr/>
          <p:nvPr/>
        </p:nvSpPr>
        <p:spPr>
          <a:xfrm rot="5400000">
            <a:off x="686409" y="4952391"/>
            <a:ext cx="1261672" cy="500891"/>
          </a:xfrm>
          <a:prstGeom prst="righ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ight Arrow 18"/>
          <p:cNvSpPr/>
          <p:nvPr/>
        </p:nvSpPr>
        <p:spPr>
          <a:xfrm rot="2110576">
            <a:off x="2525825" y="4905980"/>
            <a:ext cx="1757575" cy="500891"/>
          </a:xfrm>
          <a:prstGeom prst="righ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4800000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4800000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53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1728311"/>
            <a:ext cx="8458200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4000" dirty="0" smtClean="0"/>
              <a:t>Team City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>
                <a:hlinkClick r:id="rId2"/>
              </a:rPr>
              <a:t>http://jetbrains.com/TeamCity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Free Professional Edition (up to 20 users/build configurations)</a:t>
            </a:r>
            <a:br>
              <a:rPr lang="en-US" sz="2400" dirty="0" smtClean="0"/>
            </a:br>
            <a:r>
              <a:rPr lang="en-US" sz="2400" dirty="0" smtClean="0"/>
              <a:t>Wizard-based</a:t>
            </a:r>
            <a:endParaRPr lang="en-US" sz="2800" dirty="0" smtClean="0"/>
          </a:p>
          <a:p>
            <a:pPr>
              <a:buFont typeface="Arial" charset="0"/>
              <a:buChar char="•"/>
            </a:pPr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sz="3200" dirty="0" smtClean="0"/>
              <a:t>CruiseControl.NET</a:t>
            </a:r>
          </a:p>
          <a:p>
            <a:r>
              <a:rPr lang="en-US" sz="2400" dirty="0" smtClean="0"/>
              <a:t>  Free, open-source.</a:t>
            </a:r>
            <a:endParaRPr lang="en-US" sz="2400" dirty="0" smtClean="0"/>
          </a:p>
          <a:p>
            <a:r>
              <a:rPr lang="en-US" sz="2400" dirty="0" smtClean="0"/>
              <a:t>  XML Based</a:t>
            </a:r>
          </a:p>
          <a:p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sz="3200" dirty="0" smtClean="0"/>
              <a:t>Hudson</a:t>
            </a:r>
            <a:br>
              <a:rPr lang="en-US" sz="3200" dirty="0" smtClean="0"/>
            </a:br>
            <a:r>
              <a:rPr lang="en-US" sz="2400" dirty="0" smtClean="0"/>
              <a:t>  Free, open-source</a:t>
            </a:r>
            <a:br>
              <a:rPr lang="en-US" sz="2400" dirty="0" smtClean="0"/>
            </a:br>
            <a:r>
              <a:rPr lang="en-US" sz="2400" dirty="0" smtClean="0"/>
              <a:t>  Wizard-based</a:t>
            </a:r>
            <a:br>
              <a:rPr lang="en-US" sz="2400" dirty="0" smtClean="0"/>
            </a:br>
            <a:endParaRPr lang="en-US" dirty="0" smtClean="0"/>
          </a:p>
          <a:p>
            <a:pPr>
              <a:buFont typeface="Arial" charset="0"/>
              <a:buChar char="•"/>
            </a:pPr>
            <a:endParaRPr lang="en-US" dirty="0" smtClean="0"/>
          </a:p>
          <a:p>
            <a:pPr>
              <a:buFont typeface="Arial" charset="0"/>
              <a:buChar char="•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Book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ASP.NET MVC in Action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http://bit.ly/mvcinaction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2133600"/>
            <a:ext cx="3507018" cy="442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Build?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Prepare a clean output directory</a:t>
            </a:r>
          </a:p>
          <a:p>
            <a:r>
              <a:rPr lang="en-US" dirty="0" smtClean="0"/>
              <a:t>Build/Migration Local Database</a:t>
            </a:r>
          </a:p>
          <a:p>
            <a:r>
              <a:rPr lang="en-US" dirty="0" smtClean="0"/>
              <a:t>Code Generation?</a:t>
            </a:r>
          </a:p>
          <a:p>
            <a:r>
              <a:rPr lang="en-US" dirty="0" smtClean="0"/>
              <a:t>Versioning</a:t>
            </a:r>
          </a:p>
          <a:p>
            <a:r>
              <a:rPr lang="en-US" dirty="0" smtClean="0"/>
              <a:t>Compile Solution</a:t>
            </a:r>
          </a:p>
          <a:p>
            <a:r>
              <a:rPr lang="en-US" dirty="0" smtClean="0"/>
              <a:t>Unit Test</a:t>
            </a:r>
          </a:p>
          <a:p>
            <a:r>
              <a:rPr lang="en-US" dirty="0" smtClean="0"/>
              <a:t>Integration Test</a:t>
            </a:r>
          </a:p>
          <a:p>
            <a:r>
              <a:rPr lang="en-US" dirty="0" smtClean="0"/>
              <a:t>UI Test</a:t>
            </a:r>
          </a:p>
          <a:p>
            <a:r>
              <a:rPr lang="en-US" dirty="0" smtClean="0"/>
              <a:t>Code static analysis</a:t>
            </a:r>
          </a:p>
          <a:p>
            <a:r>
              <a:rPr lang="en-US" dirty="0" smtClean="0"/>
              <a:t>Code Coverage</a:t>
            </a:r>
          </a:p>
          <a:p>
            <a:r>
              <a:rPr lang="en-US" dirty="0" smtClean="0"/>
              <a:t>Documentation Generation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2667000"/>
            <a:ext cx="3251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20878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Or…How long does it take for a new developer to get started with a clean build?</a:t>
            </a:r>
            <a:endParaRPr lang="en-US" dirty="0"/>
          </a:p>
        </p:txBody>
      </p:sp>
      <p:pic>
        <p:nvPicPr>
          <p:cNvPr id="9218" name="Picture 2" descr="http://www.plu.edu/~english/img/book-thi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895600"/>
            <a:ext cx="2286000" cy="291465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5293238" y="3962400"/>
            <a:ext cx="265168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Build Manual</a:t>
            </a:r>
            <a:endParaRPr 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3962400" y="4114800"/>
            <a:ext cx="1143000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696200" cy="1143000"/>
          </a:xfrm>
        </p:spPr>
        <p:txBody>
          <a:bodyPr>
            <a:normAutofit fontScale="90000"/>
          </a:bodyPr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Properties of a Good Build ™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cs typeface="Estrangelo Edessa" pitchFamily="66" charset="0"/>
              </a:rPr>
              <a:t>Fast</a:t>
            </a:r>
            <a:endParaRPr lang="en-US" sz="5400" dirty="0" smtClean="0">
              <a:cs typeface="Estrangelo Edessa" pitchFamily="66" charset="0"/>
            </a:endParaRPr>
          </a:p>
          <a:p>
            <a:r>
              <a:rPr lang="en-US" sz="5400" dirty="0" smtClean="0">
                <a:cs typeface="Estrangelo Edessa" pitchFamily="66" charset="0"/>
              </a:rPr>
              <a:t>Repeatable</a:t>
            </a:r>
          </a:p>
          <a:p>
            <a:r>
              <a:rPr lang="en-US" sz="5400" dirty="0" smtClean="0">
                <a:cs typeface="Estrangelo Edessa" pitchFamily="66" charset="0"/>
              </a:rPr>
              <a:t>Deterministic</a:t>
            </a:r>
          </a:p>
        </p:txBody>
      </p:sp>
      <p:pic>
        <p:nvPicPr>
          <p:cNvPr id="8194" name="Picture 2" descr="C:\Users\Ben\Desktop\thre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4200525"/>
            <a:ext cx="1375804" cy="2657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7467600" cy="1143000"/>
          </a:xfrm>
        </p:spPr>
        <p:txBody>
          <a:bodyPr/>
          <a:lstStyle/>
          <a:p>
            <a:r>
              <a:rPr lang="en-US" dirty="0" smtClean="0"/>
              <a:t>The 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 Click!</a:t>
            </a:r>
          </a:p>
          <a:p>
            <a:pPr lvl="1"/>
            <a:r>
              <a:rPr lang="en-US" dirty="0" smtClean="0"/>
              <a:t>Or 1 command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Project contains ALL necessary code + dependencies to build successfully on ANY machine.</a:t>
            </a:r>
          </a:p>
          <a:p>
            <a:endParaRPr lang="en-US" dirty="0" smtClean="0"/>
          </a:p>
          <a:p>
            <a:r>
              <a:rPr lang="en-US" dirty="0" smtClean="0"/>
              <a:t>A baseline installation of VS 2008 and SQL Express are expected.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to achieve this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Batch Files</a:t>
            </a:r>
          </a:p>
          <a:p>
            <a:r>
              <a:rPr lang="en-US" dirty="0" err="1" smtClean="0"/>
              <a:t>MSBuild</a:t>
            </a:r>
            <a:endParaRPr lang="en-US" dirty="0" smtClean="0"/>
          </a:p>
          <a:p>
            <a:r>
              <a:rPr lang="en-US" dirty="0" err="1" smtClean="0"/>
              <a:t>NAnt</a:t>
            </a:r>
            <a:endParaRPr lang="en-US" dirty="0" smtClean="0"/>
          </a:p>
          <a:p>
            <a:r>
              <a:rPr lang="en-US" dirty="0" smtClean="0"/>
              <a:t>Phantom</a:t>
            </a:r>
          </a:p>
          <a:p>
            <a:r>
              <a:rPr lang="en-US" dirty="0" smtClean="0"/>
              <a:t>Rake</a:t>
            </a:r>
          </a:p>
          <a:p>
            <a:r>
              <a:rPr lang="en-US" dirty="0" err="1" smtClean="0"/>
              <a:t>Psake</a:t>
            </a:r>
            <a:endParaRPr lang="en-US" dirty="0" smtClean="0"/>
          </a:p>
          <a:p>
            <a:r>
              <a:rPr lang="en-US" dirty="0" smtClean="0"/>
              <a:t>Tarantino / </a:t>
            </a:r>
            <a:r>
              <a:rPr lang="en-US" dirty="0" err="1" smtClean="0"/>
              <a:t>migratordotnet</a:t>
            </a:r>
            <a:endParaRPr lang="en-US" dirty="0" smtClean="0"/>
          </a:p>
          <a:p>
            <a:r>
              <a:rPr lang="en-US" dirty="0" smtClean="0"/>
              <a:t>More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143000" y="1371600"/>
            <a:ext cx="5105400" cy="4876800"/>
          </a:xfrm>
          <a:prstGeom prst="rect">
            <a:avLst/>
          </a:prstGeom>
          <a:ln w="381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Project Folder Structure</a:t>
            </a: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492442"/>
            <a:ext cx="1258713" cy="101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352800"/>
            <a:ext cx="1352755" cy="1019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4267200"/>
            <a:ext cx="1251479" cy="100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743200" y="18288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3</a:t>
            </a:r>
            <a:r>
              <a:rPr lang="en-US" baseline="30000" dirty="0" smtClean="0">
                <a:solidFill>
                  <a:sysClr val="windowText" lastClr="000000"/>
                </a:solidFill>
              </a:rPr>
              <a:t>rd</a:t>
            </a:r>
            <a:r>
              <a:rPr lang="en-US" dirty="0" smtClean="0">
                <a:solidFill>
                  <a:sysClr val="windowText" lastClr="000000"/>
                </a:solidFill>
              </a:rPr>
              <a:t> Party Libraries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43200" y="2788204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Developer tools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00352" y="3676648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Source code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76536" y="45720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Configuration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1524000"/>
            <a:ext cx="1345521" cy="1041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58990" y="5210176"/>
            <a:ext cx="113181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819400" y="5453064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Build output</a:t>
            </a:r>
            <a:endParaRPr lang="en-US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http://nant.sf.net</a:t>
            </a:r>
            <a:endParaRPr lang="en-US" dirty="0" smtClean="0"/>
          </a:p>
          <a:p>
            <a:r>
              <a:rPr lang="en-US" dirty="0" smtClean="0"/>
              <a:t>Proven, stable OSS project</a:t>
            </a:r>
          </a:p>
          <a:p>
            <a:r>
              <a:rPr lang="en-US" dirty="0" smtClean="0"/>
              <a:t>Based on Ant</a:t>
            </a:r>
          </a:p>
          <a:p>
            <a:r>
              <a:rPr lang="en-US" dirty="0" smtClean="0"/>
              <a:t>XML build definition</a:t>
            </a:r>
          </a:p>
          <a:p>
            <a:r>
              <a:rPr lang="en-US" dirty="0" smtClean="0"/>
              <a:t>Visual Studio </a:t>
            </a:r>
            <a:r>
              <a:rPr lang="en-US" dirty="0" err="1" smtClean="0"/>
              <a:t>Intellisense</a:t>
            </a:r>
            <a:endParaRPr lang="en-US" dirty="0" smtClean="0"/>
          </a:p>
          <a:p>
            <a:r>
              <a:rPr lang="en-US" dirty="0" smtClean="0"/>
              <a:t>Much friendlier syntax than </a:t>
            </a:r>
            <a:r>
              <a:rPr lang="en-US" dirty="0" err="1" smtClean="0"/>
              <a:t>MSBuild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2478</TotalTime>
  <Words>358</Words>
  <Application>Microsoft Office PowerPoint</Application>
  <PresentationFormat>On-screen Show (4:3)</PresentationFormat>
  <Paragraphs>128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Technic</vt:lpstr>
      <vt:lpstr>Build Automation</vt:lpstr>
      <vt:lpstr>My Book</vt:lpstr>
      <vt:lpstr>What is a Build?</vt:lpstr>
      <vt:lpstr>Or…How long does it take for a new developer to get started with a clean build?</vt:lpstr>
      <vt:lpstr>Properties of a Good Build ™</vt:lpstr>
      <vt:lpstr>The Goal</vt:lpstr>
      <vt:lpstr>Tools to achieve this</vt:lpstr>
      <vt:lpstr>Project Folder Structure</vt:lpstr>
      <vt:lpstr>NAnt</vt:lpstr>
      <vt:lpstr>Rake</vt:lpstr>
      <vt:lpstr>Phantom</vt:lpstr>
      <vt:lpstr>Psake</vt:lpstr>
      <vt:lpstr>Databases</vt:lpstr>
      <vt:lpstr>Slide 14</vt:lpstr>
      <vt:lpstr>Migration Frameworks</vt:lpstr>
      <vt:lpstr>Migration Frameworks</vt:lpstr>
      <vt:lpstr>Creating a Migration</vt:lpstr>
      <vt:lpstr>Continuous Integration</vt:lpstr>
      <vt:lpstr>Tools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 Automation</dc:title>
  <dc:creator>Ben</dc:creator>
  <cp:lastModifiedBy>Ben</cp:lastModifiedBy>
  <cp:revision>72</cp:revision>
  <dcterms:created xsi:type="dcterms:W3CDTF">2009-09-22T12:46:19Z</dcterms:created>
  <dcterms:modified xsi:type="dcterms:W3CDTF">2009-09-24T17:52:55Z</dcterms:modified>
</cp:coreProperties>
</file>